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5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2174438"/>
            <a:ext cx="6451521" cy="806410"/>
          </a:xfrm>
          <a:prstGeom prst="rect">
            <a:avLst/>
          </a:prstGeom>
          <a:noFill/>
          <a:ln/>
        </p:spPr>
        <p:txBody>
          <a:bodyPr wrap="none" rtlCol="0" anchor="t"/>
          <a:lstStyle/>
          <a:p>
            <a:pPr marL="0" indent="0">
              <a:lnSpc>
                <a:spcPts val="6350"/>
              </a:lnSpc>
              <a:buNone/>
            </a:pPr>
            <a:r>
              <a:rPr lang="en-US" sz="5080" b="1" dirty="0">
                <a:solidFill>
                  <a:srgbClr val="484237"/>
                </a:solidFill>
                <a:latin typeface="Gelasio" pitchFamily="34" charset="0"/>
                <a:ea typeface="Gelasio" pitchFamily="34" charset="-122"/>
                <a:cs typeface="Gelasio" pitchFamily="34" charset="-120"/>
              </a:rPr>
              <a:t>Types of Pointers</a:t>
            </a:r>
            <a:endParaRPr lang="en-US" sz="5080" dirty="0"/>
          </a:p>
        </p:txBody>
      </p:sp>
      <p:sp>
        <p:nvSpPr>
          <p:cNvPr id="6" name="Text 3"/>
          <p:cNvSpPr/>
          <p:nvPr/>
        </p:nvSpPr>
        <p:spPr>
          <a:xfrm>
            <a:off x="6292810" y="3303389"/>
            <a:ext cx="7531179" cy="275177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the C programming language, pointers are powerful and versatile variables that store memory addresses. They are fundamental for tasks such as dynamic memory allocation, arrays, and data structures. Understanding pointers is crucial for mastering C programming. A pointer variable, declared using the asterisk (*) symbol, holds the address of another variable. This indirect way of accessing data allows for efficient manipulation and management of memory. Pointers play a key role in creating efficient and scalable code, making them a cornerstone of C programming.</a:t>
            </a:r>
            <a:endParaRPr lang="en-US" sz="169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1"/>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3657600" cy="8388191"/>
          </a:xfrm>
          <a:prstGeom prst="rect">
            <a:avLst/>
          </a:prstGeom>
        </p:spPr>
      </p:pic>
      <p:sp>
        <p:nvSpPr>
          <p:cNvPr id="5" name="Text 2"/>
          <p:cNvSpPr/>
          <p:nvPr/>
        </p:nvSpPr>
        <p:spPr>
          <a:xfrm>
            <a:off x="4464010" y="591383"/>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Pointer to pointer</a:t>
            </a:r>
            <a:endParaRPr lang="en-US" sz="4233" dirty="0"/>
          </a:p>
        </p:txBody>
      </p:sp>
      <p:sp>
        <p:nvSpPr>
          <p:cNvPr id="6" name="Shape 3"/>
          <p:cNvSpPr/>
          <p:nvPr/>
        </p:nvSpPr>
        <p:spPr>
          <a:xfrm>
            <a:off x="4765119" y="1586032"/>
            <a:ext cx="42982" cy="6210776"/>
          </a:xfrm>
          <a:prstGeom prst="rect">
            <a:avLst/>
          </a:prstGeom>
          <a:solidFill>
            <a:srgbClr val="EFE7D6"/>
          </a:solidFill>
          <a:ln/>
        </p:spPr>
      </p:sp>
      <p:sp>
        <p:nvSpPr>
          <p:cNvPr id="7" name="Shape 4"/>
          <p:cNvSpPr/>
          <p:nvPr/>
        </p:nvSpPr>
        <p:spPr>
          <a:xfrm>
            <a:off x="5028486" y="1974473"/>
            <a:ext cx="752594" cy="42982"/>
          </a:xfrm>
          <a:prstGeom prst="rect">
            <a:avLst/>
          </a:prstGeom>
          <a:solidFill>
            <a:srgbClr val="EFE7D6"/>
          </a:solidFill>
          <a:ln/>
        </p:spPr>
      </p:sp>
      <p:sp>
        <p:nvSpPr>
          <p:cNvPr id="8" name="Shape 5"/>
          <p:cNvSpPr/>
          <p:nvPr/>
        </p:nvSpPr>
        <p:spPr>
          <a:xfrm>
            <a:off x="4544616" y="1754029"/>
            <a:ext cx="483870" cy="483870"/>
          </a:xfrm>
          <a:prstGeom prst="roundRect">
            <a:avLst>
              <a:gd name="adj" fmla="val 26667"/>
            </a:avLst>
          </a:prstGeom>
          <a:solidFill>
            <a:srgbClr val="EFE7D6"/>
          </a:solidFill>
          <a:ln/>
        </p:spPr>
      </p:sp>
      <p:sp>
        <p:nvSpPr>
          <p:cNvPr id="9" name="Text 6"/>
          <p:cNvSpPr/>
          <p:nvPr/>
        </p:nvSpPr>
        <p:spPr>
          <a:xfrm>
            <a:off x="4710470" y="1794391"/>
            <a:ext cx="152162"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1</a:t>
            </a:r>
            <a:endParaRPr lang="en-US" sz="2540" dirty="0"/>
          </a:p>
        </p:txBody>
      </p:sp>
      <p:sp>
        <p:nvSpPr>
          <p:cNvPr id="10" name="Text 7"/>
          <p:cNvSpPr/>
          <p:nvPr/>
        </p:nvSpPr>
        <p:spPr>
          <a:xfrm>
            <a:off x="5969318" y="1801058"/>
            <a:ext cx="5094565"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Step 1: Declaring a pointer to a pointer</a:t>
            </a:r>
            <a:endParaRPr lang="en-US" sz="2117" dirty="0"/>
          </a:p>
        </p:txBody>
      </p:sp>
      <p:sp>
        <p:nvSpPr>
          <p:cNvPr id="11" name="Text 8"/>
          <p:cNvSpPr/>
          <p:nvPr/>
        </p:nvSpPr>
        <p:spPr>
          <a:xfrm>
            <a:off x="5969318" y="2265997"/>
            <a:ext cx="7854672" cy="687943"/>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In C, a pointer to a pointer is a variable that stores the address of another pointer. It is denoted by using two (*) in the declaration. For example, int **ptr;</a:t>
            </a:r>
            <a:endParaRPr lang="en-US" sz="1693" dirty="0"/>
          </a:p>
        </p:txBody>
      </p:sp>
      <p:sp>
        <p:nvSpPr>
          <p:cNvPr id="12" name="Shape 9"/>
          <p:cNvSpPr/>
          <p:nvPr/>
        </p:nvSpPr>
        <p:spPr>
          <a:xfrm>
            <a:off x="5028486" y="3772436"/>
            <a:ext cx="752594" cy="42982"/>
          </a:xfrm>
          <a:prstGeom prst="rect">
            <a:avLst/>
          </a:prstGeom>
          <a:solidFill>
            <a:srgbClr val="EFE7D6"/>
          </a:solidFill>
          <a:ln/>
        </p:spPr>
      </p:sp>
      <p:sp>
        <p:nvSpPr>
          <p:cNvPr id="13" name="Shape 10"/>
          <p:cNvSpPr/>
          <p:nvPr/>
        </p:nvSpPr>
        <p:spPr>
          <a:xfrm>
            <a:off x="4544616" y="3551992"/>
            <a:ext cx="483870" cy="483870"/>
          </a:xfrm>
          <a:prstGeom prst="roundRect">
            <a:avLst>
              <a:gd name="adj" fmla="val 26667"/>
            </a:avLst>
          </a:prstGeom>
          <a:solidFill>
            <a:srgbClr val="EFE7D6"/>
          </a:solidFill>
          <a:ln/>
        </p:spPr>
      </p:sp>
      <p:sp>
        <p:nvSpPr>
          <p:cNvPr id="14" name="Text 11"/>
          <p:cNvSpPr/>
          <p:nvPr/>
        </p:nvSpPr>
        <p:spPr>
          <a:xfrm>
            <a:off x="4688800" y="3592354"/>
            <a:ext cx="195501"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2</a:t>
            </a:r>
            <a:endParaRPr lang="en-US" sz="2540" dirty="0"/>
          </a:p>
        </p:txBody>
      </p:sp>
      <p:sp>
        <p:nvSpPr>
          <p:cNvPr id="15" name="Text 12"/>
          <p:cNvSpPr/>
          <p:nvPr/>
        </p:nvSpPr>
        <p:spPr>
          <a:xfrm>
            <a:off x="5969318" y="3599021"/>
            <a:ext cx="6603563"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Step 2: Allocating memory for a pointer to pointer</a:t>
            </a:r>
            <a:endParaRPr lang="en-US" sz="2117" dirty="0"/>
          </a:p>
        </p:txBody>
      </p:sp>
      <p:sp>
        <p:nvSpPr>
          <p:cNvPr id="16" name="Text 13"/>
          <p:cNvSpPr/>
          <p:nvPr/>
        </p:nvSpPr>
        <p:spPr>
          <a:xfrm>
            <a:off x="5969318" y="4063960"/>
            <a:ext cx="7854672" cy="1375886"/>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When working with a pointer to a pointer, memory allocation is done in two steps. First, memory is allocated for the pointer to the pointer, and then memory is allocated for the pointer it points to. This is commonly used in two-dimensional arrays.</a:t>
            </a:r>
            <a:endParaRPr lang="en-US" sz="1693" dirty="0"/>
          </a:p>
        </p:txBody>
      </p:sp>
      <p:sp>
        <p:nvSpPr>
          <p:cNvPr id="17" name="Shape 14"/>
          <p:cNvSpPr/>
          <p:nvPr/>
        </p:nvSpPr>
        <p:spPr>
          <a:xfrm>
            <a:off x="5028486" y="6258342"/>
            <a:ext cx="752594" cy="42982"/>
          </a:xfrm>
          <a:prstGeom prst="rect">
            <a:avLst/>
          </a:prstGeom>
          <a:solidFill>
            <a:srgbClr val="EFE7D6"/>
          </a:solidFill>
          <a:ln/>
        </p:spPr>
      </p:sp>
      <p:sp>
        <p:nvSpPr>
          <p:cNvPr id="18" name="Shape 15"/>
          <p:cNvSpPr/>
          <p:nvPr/>
        </p:nvSpPr>
        <p:spPr>
          <a:xfrm>
            <a:off x="4544616" y="6037898"/>
            <a:ext cx="483870" cy="483870"/>
          </a:xfrm>
          <a:prstGeom prst="roundRect">
            <a:avLst>
              <a:gd name="adj" fmla="val 26667"/>
            </a:avLst>
          </a:prstGeom>
          <a:solidFill>
            <a:srgbClr val="EFE7D6"/>
          </a:solidFill>
          <a:ln/>
        </p:spPr>
      </p:sp>
      <p:sp>
        <p:nvSpPr>
          <p:cNvPr id="19" name="Text 16"/>
          <p:cNvSpPr/>
          <p:nvPr/>
        </p:nvSpPr>
        <p:spPr>
          <a:xfrm>
            <a:off x="4689277" y="6078260"/>
            <a:ext cx="194429"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3</a:t>
            </a:r>
            <a:endParaRPr lang="en-US" sz="2540" dirty="0"/>
          </a:p>
        </p:txBody>
      </p:sp>
      <p:sp>
        <p:nvSpPr>
          <p:cNvPr id="20" name="Text 17"/>
          <p:cNvSpPr/>
          <p:nvPr/>
        </p:nvSpPr>
        <p:spPr>
          <a:xfrm>
            <a:off x="5969318" y="6084927"/>
            <a:ext cx="6970752"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Step 3: Accessing the value using a pointer to pointer</a:t>
            </a:r>
            <a:endParaRPr lang="en-US" sz="2117" dirty="0"/>
          </a:p>
        </p:txBody>
      </p:sp>
      <p:sp>
        <p:nvSpPr>
          <p:cNvPr id="21" name="Text 18"/>
          <p:cNvSpPr/>
          <p:nvPr/>
        </p:nvSpPr>
        <p:spPr>
          <a:xfrm>
            <a:off x="5969318" y="6549866"/>
            <a:ext cx="7854672" cy="1031915"/>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To access the value pointed by a pointer to pointer, the dereference operator (**ptr) is used to obtain the value stored at the address pointed by the second pointer.</a:t>
            </a:r>
            <a:endParaRPr lang="en-US" sz="169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2249448"/>
            <a:ext cx="7531179" cy="1344216"/>
          </a:xfrm>
          <a:prstGeom prst="rect">
            <a:avLst/>
          </a:prstGeom>
          <a:noFill/>
          <a:ln/>
        </p:spPr>
        <p:txBody>
          <a:bodyPr wrap="squar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Example: Declaring and Using a Pointer to Pointer</a:t>
            </a:r>
            <a:endParaRPr lang="en-US" sz="4233" dirty="0"/>
          </a:p>
        </p:txBody>
      </p:sp>
      <p:sp>
        <p:nvSpPr>
          <p:cNvPr id="6" name="Text 3"/>
          <p:cNvSpPr/>
          <p:nvPr/>
        </p:nvSpPr>
        <p:spPr>
          <a:xfrm>
            <a:off x="806410" y="3916204"/>
            <a:ext cx="7531179" cy="2063829"/>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C programming, a pointer to pointer (or double pointer) is a variable that stores the memory address of another pointer. It allows for indirect access to data and is commonly used in scenarios that require multiple levels of indirection. By understanding how to declare and use a pointer to pointer, you can efficiently manipulate and manage complex data structures in your C programs.</a:t>
            </a:r>
            <a:endParaRPr lang="en-US" sz="169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806410" y="2010370"/>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Dangling Pointer</a:t>
            </a:r>
            <a:endParaRPr lang="en-US" sz="4233" dirty="0"/>
          </a:p>
        </p:txBody>
      </p:sp>
      <p:sp>
        <p:nvSpPr>
          <p:cNvPr id="7" name="Text 4"/>
          <p:cNvSpPr/>
          <p:nvPr/>
        </p:nvSpPr>
        <p:spPr>
          <a:xfrm>
            <a:off x="806410" y="3005018"/>
            <a:ext cx="13017579" cy="1031915"/>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C programming, a dangling pointer is a pointer that points to a memory location that has been freed or deallocated. Using a dangling pointer can lead to unpredictable behavior and program crashes. Avoid accessing or dereferencing a dangling pointer to ensure the stability and reliability of your program.</a:t>
            </a:r>
            <a:endParaRPr lang="en-US" sz="1693" dirty="0"/>
          </a:p>
        </p:txBody>
      </p:sp>
      <p:sp>
        <p:nvSpPr>
          <p:cNvPr id="8" name="Text 5"/>
          <p:cNvSpPr/>
          <p:nvPr/>
        </p:nvSpPr>
        <p:spPr>
          <a:xfrm>
            <a:off x="806410" y="4278868"/>
            <a:ext cx="13017579" cy="343972"/>
          </a:xfrm>
          <a:prstGeom prst="rect">
            <a:avLst/>
          </a:prstGeom>
          <a:noFill/>
          <a:ln/>
        </p:spPr>
        <p:txBody>
          <a:bodyPr wrap="non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Example:</a:t>
            </a:r>
            <a:endParaRPr lang="en-US" sz="1693" dirty="0"/>
          </a:p>
        </p:txBody>
      </p:sp>
      <p:sp>
        <p:nvSpPr>
          <p:cNvPr id="9" name="Shape 6"/>
          <p:cNvSpPr/>
          <p:nvPr/>
        </p:nvSpPr>
        <p:spPr>
          <a:xfrm>
            <a:off x="806410" y="4864775"/>
            <a:ext cx="13017579" cy="1354336"/>
          </a:xfrm>
          <a:prstGeom prst="roundRect">
            <a:avLst>
              <a:gd name="adj" fmla="val 9527"/>
            </a:avLst>
          </a:prstGeom>
          <a:solidFill>
            <a:srgbClr val="F5F2EF"/>
          </a:solidFill>
          <a:ln/>
        </p:spPr>
      </p:sp>
      <p:sp>
        <p:nvSpPr>
          <p:cNvPr id="10" name="Shape 7"/>
          <p:cNvSpPr/>
          <p:nvPr/>
        </p:nvSpPr>
        <p:spPr>
          <a:xfrm>
            <a:off x="795695" y="4864775"/>
            <a:ext cx="13039011" cy="1354336"/>
          </a:xfrm>
          <a:prstGeom prst="roundRect">
            <a:avLst>
              <a:gd name="adj" fmla="val 2382"/>
            </a:avLst>
          </a:prstGeom>
          <a:solidFill>
            <a:srgbClr val="F5F2EF"/>
          </a:solidFill>
          <a:ln/>
        </p:spPr>
      </p:sp>
      <p:sp>
        <p:nvSpPr>
          <p:cNvPr id="11" name="Text 8"/>
          <p:cNvSpPr/>
          <p:nvPr/>
        </p:nvSpPr>
        <p:spPr>
          <a:xfrm>
            <a:off x="1010722" y="5025985"/>
            <a:ext cx="12608957" cy="1031915"/>
          </a:xfrm>
          <a:prstGeom prst="rect">
            <a:avLst/>
          </a:prstGeom>
          <a:noFill/>
          <a:ln/>
        </p:spPr>
        <p:txBody>
          <a:bodyPr wrap="square" rtlCol="0" anchor="t"/>
          <a:lstStyle/>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int *ptr = malloc(sizeof(int));</a:t>
            </a:r>
            <a:endParaRPr lang="en-US" sz="1693" dirty="0"/>
          </a:p>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free(ptr);</a:t>
            </a:r>
            <a:endParaRPr lang="en-US" sz="1693" dirty="0"/>
          </a:p>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*ptr = 10; // Dangling pointer</a:t>
            </a:r>
            <a:endParaRPr lang="en-US" sz="169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2421493"/>
            <a:ext cx="7531179" cy="1344216"/>
          </a:xfrm>
          <a:prstGeom prst="rect">
            <a:avLst/>
          </a:prstGeom>
          <a:noFill/>
          <a:ln/>
        </p:spPr>
        <p:txBody>
          <a:bodyPr wrap="squar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Summary of Pointer Concepts</a:t>
            </a:r>
            <a:endParaRPr lang="en-US" sz="4233" dirty="0"/>
          </a:p>
        </p:txBody>
      </p:sp>
      <p:sp>
        <p:nvSpPr>
          <p:cNvPr id="6" name="Text 3"/>
          <p:cNvSpPr/>
          <p:nvPr/>
        </p:nvSpPr>
        <p:spPr>
          <a:xfrm>
            <a:off x="6292810" y="4088249"/>
            <a:ext cx="7531179" cy="1719858"/>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this presentation, we covered various pointer concepts in C programming. We discussed null pointers, void pointers, wild pointers, function pointers, pointers to pointers, and dangling pointers . Each concept has its own purpose and considerations. Proper understanding and usage of pointers can lead to efficient and effective programming.</a:t>
            </a:r>
            <a:endParaRPr lang="en-US" sz="169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06410" y="663893"/>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Null Pointer</a:t>
            </a:r>
            <a:endParaRPr lang="en-US" sz="4233" dirty="0"/>
          </a:p>
        </p:txBody>
      </p:sp>
      <p:sp>
        <p:nvSpPr>
          <p:cNvPr id="6" name="Shape 3"/>
          <p:cNvSpPr/>
          <p:nvPr/>
        </p:nvSpPr>
        <p:spPr>
          <a:xfrm>
            <a:off x="806410" y="1658541"/>
            <a:ext cx="4572476" cy="3765113"/>
          </a:xfrm>
          <a:prstGeom prst="roundRect">
            <a:avLst>
              <a:gd name="adj" fmla="val 3427"/>
            </a:avLst>
          </a:prstGeom>
          <a:solidFill>
            <a:srgbClr val="EFE7D6"/>
          </a:solidFill>
          <a:ln/>
        </p:spPr>
      </p:sp>
      <p:sp>
        <p:nvSpPr>
          <p:cNvPr id="7" name="Text 4"/>
          <p:cNvSpPr/>
          <p:nvPr/>
        </p:nvSpPr>
        <p:spPr>
          <a:xfrm>
            <a:off x="1021437" y="1873568"/>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Definition</a:t>
            </a:r>
            <a:endParaRPr lang="en-US" sz="2117" dirty="0"/>
          </a:p>
        </p:txBody>
      </p:sp>
      <p:sp>
        <p:nvSpPr>
          <p:cNvPr id="8" name="Text 5"/>
          <p:cNvSpPr/>
          <p:nvPr/>
        </p:nvSpPr>
        <p:spPr>
          <a:xfrm>
            <a:off x="1021437" y="2338507"/>
            <a:ext cx="4142423" cy="2063829"/>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A null pointer in C is a pointer that does not point to any memory location. It's represented by the value 0 or the macro NULL. Using a null pointer incorrectly can lead to unexpected behavior and program crashes.</a:t>
            </a:r>
            <a:endParaRPr lang="en-US" sz="1693" dirty="0"/>
          </a:p>
        </p:txBody>
      </p:sp>
      <p:sp>
        <p:nvSpPr>
          <p:cNvPr id="9" name="Shape 6"/>
          <p:cNvSpPr/>
          <p:nvPr/>
        </p:nvSpPr>
        <p:spPr>
          <a:xfrm>
            <a:off x="5593913" y="1658541"/>
            <a:ext cx="4572476" cy="3765113"/>
          </a:xfrm>
          <a:prstGeom prst="roundRect">
            <a:avLst>
              <a:gd name="adj" fmla="val 3427"/>
            </a:avLst>
          </a:prstGeom>
          <a:solidFill>
            <a:srgbClr val="EFE7D6"/>
          </a:solidFill>
          <a:ln/>
        </p:spPr>
      </p:sp>
      <p:sp>
        <p:nvSpPr>
          <p:cNvPr id="10" name="Text 7"/>
          <p:cNvSpPr/>
          <p:nvPr/>
        </p:nvSpPr>
        <p:spPr>
          <a:xfrm>
            <a:off x="5808940" y="1873568"/>
            <a:ext cx="3370421"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Initializing a Null Pointer</a:t>
            </a:r>
            <a:endParaRPr lang="en-US" sz="2117" dirty="0"/>
          </a:p>
        </p:txBody>
      </p:sp>
      <p:sp>
        <p:nvSpPr>
          <p:cNvPr id="11" name="Text 8"/>
          <p:cNvSpPr/>
          <p:nvPr/>
        </p:nvSpPr>
        <p:spPr>
          <a:xfrm>
            <a:off x="5808940" y="2338507"/>
            <a:ext cx="4142423" cy="1031915"/>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To initialize a null pointer in C, you can simply assign the value of NULL to it. For example:</a:t>
            </a:r>
            <a:endParaRPr lang="en-US" sz="1693" dirty="0"/>
          </a:p>
        </p:txBody>
      </p:sp>
      <p:sp>
        <p:nvSpPr>
          <p:cNvPr id="12" name="Shape 9"/>
          <p:cNvSpPr/>
          <p:nvPr/>
        </p:nvSpPr>
        <p:spPr>
          <a:xfrm>
            <a:off x="5808940" y="3612356"/>
            <a:ext cx="4142423" cy="666393"/>
          </a:xfrm>
          <a:prstGeom prst="roundRect">
            <a:avLst>
              <a:gd name="adj" fmla="val 19363"/>
            </a:avLst>
          </a:prstGeom>
          <a:solidFill>
            <a:srgbClr val="F5F2EF"/>
          </a:solidFill>
          <a:ln/>
        </p:spPr>
      </p:sp>
      <p:sp>
        <p:nvSpPr>
          <p:cNvPr id="13" name="Shape 10"/>
          <p:cNvSpPr/>
          <p:nvPr/>
        </p:nvSpPr>
        <p:spPr>
          <a:xfrm>
            <a:off x="5798225" y="3612356"/>
            <a:ext cx="4163854" cy="666393"/>
          </a:xfrm>
          <a:prstGeom prst="roundRect">
            <a:avLst>
              <a:gd name="adj" fmla="val 4841"/>
            </a:avLst>
          </a:prstGeom>
          <a:solidFill>
            <a:srgbClr val="F5F2EF"/>
          </a:solidFill>
          <a:ln/>
        </p:spPr>
      </p:sp>
      <p:sp>
        <p:nvSpPr>
          <p:cNvPr id="14" name="Text 11"/>
          <p:cNvSpPr/>
          <p:nvPr/>
        </p:nvSpPr>
        <p:spPr>
          <a:xfrm>
            <a:off x="6013252" y="3773567"/>
            <a:ext cx="3733800" cy="343972"/>
          </a:xfrm>
          <a:prstGeom prst="rect">
            <a:avLst/>
          </a:prstGeom>
          <a:noFill/>
          <a:ln/>
        </p:spPr>
        <p:txBody>
          <a:bodyPr wrap="none" rtlCol="0" anchor="t"/>
          <a:lstStyle/>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int *ptr = NULL;</a:t>
            </a:r>
            <a:endParaRPr lang="en-US" sz="1693" dirty="0"/>
          </a:p>
        </p:txBody>
      </p:sp>
      <p:sp>
        <p:nvSpPr>
          <p:cNvPr id="15" name="Text 12"/>
          <p:cNvSpPr/>
          <p:nvPr/>
        </p:nvSpPr>
        <p:spPr>
          <a:xfrm>
            <a:off x="5808940" y="4520684"/>
            <a:ext cx="4142423" cy="68794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 This ensures that the pointer is explicitly pointing to nothing.</a:t>
            </a:r>
            <a:endParaRPr lang="en-US" sz="1693" dirty="0"/>
          </a:p>
        </p:txBody>
      </p:sp>
      <p:sp>
        <p:nvSpPr>
          <p:cNvPr id="16" name="Shape 13"/>
          <p:cNvSpPr/>
          <p:nvPr/>
        </p:nvSpPr>
        <p:spPr>
          <a:xfrm>
            <a:off x="806410" y="5638681"/>
            <a:ext cx="9359979" cy="1926907"/>
          </a:xfrm>
          <a:prstGeom prst="roundRect">
            <a:avLst>
              <a:gd name="adj" fmla="val 6696"/>
            </a:avLst>
          </a:prstGeom>
          <a:solidFill>
            <a:srgbClr val="EFE7D6"/>
          </a:solidFill>
          <a:ln/>
        </p:spPr>
      </p:sp>
      <p:sp>
        <p:nvSpPr>
          <p:cNvPr id="17" name="Text 14"/>
          <p:cNvSpPr/>
          <p:nvPr/>
        </p:nvSpPr>
        <p:spPr>
          <a:xfrm>
            <a:off x="1021437" y="5853708"/>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Common Pitfalls</a:t>
            </a:r>
            <a:endParaRPr lang="en-US" sz="2117" dirty="0"/>
          </a:p>
        </p:txBody>
      </p:sp>
      <p:sp>
        <p:nvSpPr>
          <p:cNvPr id="18" name="Text 15"/>
          <p:cNvSpPr/>
          <p:nvPr/>
        </p:nvSpPr>
        <p:spPr>
          <a:xfrm>
            <a:off x="1021437" y="6318647"/>
            <a:ext cx="8929926" cy="1031915"/>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One common mistake with null pointers is attempting to access or modify the memory location it points to. This can result in segmentation faults and other runtime errors. Proper handling of null pointers is crucial for writing robust and error-free C programs.</a:t>
            </a:r>
            <a:endParaRPr lang="en-US" sz="169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1475542"/>
            <a:ext cx="7531179" cy="1344216"/>
          </a:xfrm>
          <a:prstGeom prst="rect">
            <a:avLst/>
          </a:prstGeom>
          <a:noFill/>
          <a:ln/>
        </p:spPr>
        <p:txBody>
          <a:bodyPr wrap="squar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Example: Initializing a null pointer</a:t>
            </a:r>
            <a:endParaRPr lang="en-US" sz="4233" dirty="0"/>
          </a:p>
        </p:txBody>
      </p:sp>
      <p:sp>
        <p:nvSpPr>
          <p:cNvPr id="6" name="Text 3"/>
          <p:cNvSpPr/>
          <p:nvPr/>
        </p:nvSpPr>
        <p:spPr>
          <a:xfrm>
            <a:off x="6636782" y="3142298"/>
            <a:ext cx="7187208" cy="1375886"/>
          </a:xfrm>
          <a:prstGeom prst="rect">
            <a:avLst/>
          </a:prstGeom>
          <a:noFill/>
          <a:ln/>
        </p:spPr>
        <p:txBody>
          <a:bodyPr wrap="square" rtlCol="0" anchor="t"/>
          <a:lstStyle/>
          <a:p>
            <a:pPr marL="342900" indent="-342900" algn="l">
              <a:lnSpc>
                <a:spcPts val="2709"/>
              </a:lnSpc>
              <a:buSzPct val="100000"/>
              <a:buChar char="•"/>
            </a:pPr>
            <a:r>
              <a:rPr lang="en-US" sz="1693" b="1" dirty="0">
                <a:solidFill>
                  <a:srgbClr val="746558"/>
                </a:solidFill>
                <a:latin typeface="Gelasio" pitchFamily="34" charset="0"/>
                <a:ea typeface="Gelasio" pitchFamily="34" charset="-122"/>
                <a:cs typeface="Gelasio" pitchFamily="34" charset="-120"/>
              </a:rPr>
              <a:t>Null Pointer:</a:t>
            </a:r>
            <a:r>
              <a:rPr lang="en-US" sz="1693" dirty="0">
                <a:solidFill>
                  <a:srgbClr val="746558"/>
                </a:solidFill>
                <a:latin typeface="Gelasio" pitchFamily="34" charset="0"/>
                <a:ea typeface="Gelasio" pitchFamily="34" charset="-122"/>
                <a:cs typeface="Gelasio" pitchFamily="34" charset="-120"/>
              </a:rPr>
              <a:t> A null pointer is a pointer that does not point to any memory location. It's often used to initialize a pointer when the memory address is not yet known or to indicate that the pointer is intentionally not pointing to anything at the moment.</a:t>
            </a:r>
            <a:endParaRPr lang="en-US" sz="1693" dirty="0"/>
          </a:p>
        </p:txBody>
      </p:sp>
      <p:sp>
        <p:nvSpPr>
          <p:cNvPr id="7" name="Text 4"/>
          <p:cNvSpPr/>
          <p:nvPr/>
        </p:nvSpPr>
        <p:spPr>
          <a:xfrm>
            <a:off x="6636782" y="4604147"/>
            <a:ext cx="7187208" cy="1031915"/>
          </a:xfrm>
          <a:prstGeom prst="rect">
            <a:avLst/>
          </a:prstGeom>
          <a:noFill/>
          <a:ln/>
        </p:spPr>
        <p:txBody>
          <a:bodyPr wrap="square" rtlCol="0" anchor="t"/>
          <a:lstStyle/>
          <a:p>
            <a:pPr marL="342900" indent="-342900" algn="l">
              <a:lnSpc>
                <a:spcPts val="2709"/>
              </a:lnSpc>
              <a:buSzPct val="100000"/>
              <a:buChar char="•"/>
            </a:pPr>
            <a:r>
              <a:rPr lang="en-US" sz="1693" b="1" dirty="0">
                <a:solidFill>
                  <a:srgbClr val="746558"/>
                </a:solidFill>
                <a:latin typeface="Gelasio" pitchFamily="34" charset="0"/>
                <a:ea typeface="Gelasio" pitchFamily="34" charset="-122"/>
                <a:cs typeface="Gelasio" pitchFamily="34" charset="-120"/>
              </a:rPr>
              <a:t>Initializing:</a:t>
            </a:r>
            <a:r>
              <a:rPr lang="en-US" sz="1693" dirty="0">
                <a:solidFill>
                  <a:srgbClr val="746558"/>
                </a:solidFill>
                <a:latin typeface="Gelasio" pitchFamily="34" charset="0"/>
                <a:ea typeface="Gelasio" pitchFamily="34" charset="-122"/>
                <a:cs typeface="Gelasio" pitchFamily="34" charset="-120"/>
              </a:rPr>
              <a:t> Initializing a null pointer involves assigning the value NULL to the pointer. In C, the keyword NULL represents a null pointer constant, typically defined as 0.</a:t>
            </a:r>
            <a:endParaRPr lang="en-US" sz="1693" dirty="0"/>
          </a:p>
        </p:txBody>
      </p:sp>
      <p:sp>
        <p:nvSpPr>
          <p:cNvPr id="8" name="Text 5"/>
          <p:cNvSpPr/>
          <p:nvPr/>
        </p:nvSpPr>
        <p:spPr>
          <a:xfrm>
            <a:off x="6636782" y="5722025"/>
            <a:ext cx="7187208" cy="1031915"/>
          </a:xfrm>
          <a:prstGeom prst="rect">
            <a:avLst/>
          </a:prstGeom>
          <a:noFill/>
          <a:ln/>
        </p:spPr>
        <p:txBody>
          <a:bodyPr wrap="square" rtlCol="0" anchor="t"/>
          <a:lstStyle/>
          <a:p>
            <a:pPr marL="342900" indent="-342900" algn="l">
              <a:lnSpc>
                <a:spcPts val="2709"/>
              </a:lnSpc>
              <a:buSzPct val="100000"/>
              <a:buChar char="•"/>
            </a:pPr>
            <a:r>
              <a:rPr lang="en-US" sz="1693" b="1" dirty="0">
                <a:solidFill>
                  <a:srgbClr val="746558"/>
                </a:solidFill>
                <a:latin typeface="Gelasio" pitchFamily="34" charset="0"/>
                <a:ea typeface="Gelasio" pitchFamily="34" charset="-122"/>
                <a:cs typeface="Gelasio" pitchFamily="34" charset="-120"/>
              </a:rPr>
              <a:t>Importance:</a:t>
            </a:r>
            <a:r>
              <a:rPr lang="en-US" sz="1693" dirty="0">
                <a:solidFill>
                  <a:srgbClr val="746558"/>
                </a:solidFill>
                <a:latin typeface="Gelasio" pitchFamily="34" charset="0"/>
                <a:ea typeface="Gelasio" pitchFamily="34" charset="-122"/>
                <a:cs typeface="Gelasio" pitchFamily="34" charset="-120"/>
              </a:rPr>
              <a:t> Proper initialization of pointers, especially when they are not yet intended to point to a valid memory location, helps prevent unexpected behaviors and errors in the program.</a:t>
            </a:r>
            <a:endParaRPr lang="en-US" sz="16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06410" y="689491"/>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Void pointer</a:t>
            </a:r>
            <a:endParaRPr lang="en-US" sz="4233" dirty="0"/>
          </a:p>
        </p:txBody>
      </p:sp>
      <p:sp>
        <p:nvSpPr>
          <p:cNvPr id="5" name="Text 3"/>
          <p:cNvSpPr/>
          <p:nvPr/>
        </p:nvSpPr>
        <p:spPr>
          <a:xfrm>
            <a:off x="806410" y="1877616"/>
            <a:ext cx="6246495" cy="1375886"/>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C programming, a void pointer is a pointer that has no specific data type associated with it. It is used to hold the address of any data type, and its usage is commonly seen in functions that deal with memory allocation and deallocation.</a:t>
            </a:r>
            <a:endParaRPr lang="en-US" sz="1693" dirty="0"/>
          </a:p>
        </p:txBody>
      </p:sp>
      <p:sp>
        <p:nvSpPr>
          <p:cNvPr id="6" name="Text 4"/>
          <p:cNvSpPr/>
          <p:nvPr/>
        </p:nvSpPr>
        <p:spPr>
          <a:xfrm>
            <a:off x="806410" y="3446978"/>
            <a:ext cx="6246495" cy="1375886"/>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One of the key uses of a void pointer is to allocate memory for a block of data without specifying the data type at the time of allocation. This provides flexibility in handling different types of data using the same allocation function.</a:t>
            </a:r>
            <a:endParaRPr lang="en-US" sz="1693" dirty="0"/>
          </a:p>
        </p:txBody>
      </p:sp>
      <p:sp>
        <p:nvSpPr>
          <p:cNvPr id="7" name="Text 5"/>
          <p:cNvSpPr/>
          <p:nvPr/>
        </p:nvSpPr>
        <p:spPr>
          <a:xfrm>
            <a:off x="806410" y="5016341"/>
            <a:ext cx="6246495" cy="1375886"/>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It's important to note that since a void pointer has no data type associated with it, dereferencing a void pointer requires explicit type casting to the appropriate data type before accessing the value it points to.</a:t>
            </a:r>
            <a:endParaRPr lang="en-US" sz="1693" dirty="0"/>
          </a:p>
        </p:txBody>
      </p:sp>
      <p:pic>
        <p:nvPicPr>
          <p:cNvPr id="8" name="Image 0" descr="preencoded.png"/>
          <p:cNvPicPr>
            <a:picLocks noChangeAspect="1"/>
          </p:cNvPicPr>
          <p:nvPr/>
        </p:nvPicPr>
        <p:blipFill>
          <a:blip r:embed="rId3"/>
          <a:stretch>
            <a:fillRect/>
          </a:stretch>
        </p:blipFill>
        <p:spPr>
          <a:xfrm>
            <a:off x="7585115" y="1926074"/>
            <a:ext cx="6246495" cy="5371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2335530"/>
            <a:ext cx="7531179" cy="1344216"/>
          </a:xfrm>
          <a:prstGeom prst="rect">
            <a:avLst/>
          </a:prstGeom>
          <a:noFill/>
          <a:ln/>
        </p:spPr>
        <p:txBody>
          <a:bodyPr wrap="squar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Example: Using a void pointer</a:t>
            </a:r>
            <a:endParaRPr lang="en-US" sz="4233" dirty="0"/>
          </a:p>
        </p:txBody>
      </p:sp>
      <p:sp>
        <p:nvSpPr>
          <p:cNvPr id="6" name="Text 3"/>
          <p:cNvSpPr/>
          <p:nvPr/>
        </p:nvSpPr>
        <p:spPr>
          <a:xfrm>
            <a:off x="6636782" y="4002286"/>
            <a:ext cx="7187208" cy="343972"/>
          </a:xfrm>
          <a:prstGeom prst="rect">
            <a:avLst/>
          </a:prstGeom>
          <a:noFill/>
          <a:ln/>
        </p:spPr>
        <p:txBody>
          <a:bodyPr wrap="none" rtlCol="0" anchor="t"/>
          <a:lstStyle/>
          <a:p>
            <a:pPr marL="342900" indent="-342900" algn="l">
              <a:lnSpc>
                <a:spcPts val="2709"/>
              </a:lnSpc>
              <a:buSzPct val="100000"/>
              <a:buChar char="•"/>
            </a:pPr>
            <a:r>
              <a:rPr lang="en-US" sz="1693" dirty="0">
                <a:solidFill>
                  <a:srgbClr val="746558"/>
                </a:solidFill>
                <a:latin typeface="Gelasio" pitchFamily="34" charset="0"/>
                <a:ea typeface="Gelasio" pitchFamily="34" charset="-122"/>
                <a:cs typeface="Gelasio" pitchFamily="34" charset="-120"/>
              </a:rPr>
              <a:t>When using a void pointer, it allows for the storage of any data type.</a:t>
            </a:r>
            <a:endParaRPr lang="en-US" sz="1693" dirty="0"/>
          </a:p>
        </p:txBody>
      </p:sp>
      <p:sp>
        <p:nvSpPr>
          <p:cNvPr id="7" name="Text 4"/>
          <p:cNvSpPr/>
          <p:nvPr/>
        </p:nvSpPr>
        <p:spPr>
          <a:xfrm>
            <a:off x="6636782" y="4432221"/>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746558"/>
                </a:solidFill>
                <a:latin typeface="Gelasio" pitchFamily="34" charset="0"/>
                <a:ea typeface="Gelasio" pitchFamily="34" charset="-122"/>
                <a:cs typeface="Gelasio" pitchFamily="34" charset="-120"/>
              </a:rPr>
              <a:t>Because of its flexibility, void pointers are commonly used in low-level programming and functions that need to work with different data types.</a:t>
            </a:r>
            <a:endParaRPr lang="en-US" sz="1693" dirty="0"/>
          </a:p>
        </p:txBody>
      </p:sp>
      <p:sp>
        <p:nvSpPr>
          <p:cNvPr id="8" name="Text 5"/>
          <p:cNvSpPr/>
          <p:nvPr/>
        </p:nvSpPr>
        <p:spPr>
          <a:xfrm>
            <a:off x="6636782" y="5206127"/>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746558"/>
                </a:solidFill>
                <a:latin typeface="Gelasio" pitchFamily="34" charset="0"/>
                <a:ea typeface="Gelasio" pitchFamily="34" charset="-122"/>
                <a:cs typeface="Gelasio" pitchFamily="34" charset="-120"/>
              </a:rPr>
              <a:t>One of the common uses of a void pointer is in dynamically allocating memory which is then typecast to different data types as needed.</a:t>
            </a:r>
            <a:endParaRPr lang="en-US" sz="169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06410" y="2148721"/>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Wild Pointer</a:t>
            </a:r>
            <a:endParaRPr lang="en-US" sz="4233" dirty="0"/>
          </a:p>
        </p:txBody>
      </p:sp>
      <p:pic>
        <p:nvPicPr>
          <p:cNvPr id="5" name="Image 0" descr="preencoded.png"/>
          <p:cNvPicPr>
            <a:picLocks noChangeAspect="1"/>
          </p:cNvPicPr>
          <p:nvPr/>
        </p:nvPicPr>
        <p:blipFill>
          <a:blip r:embed="rId3"/>
          <a:stretch>
            <a:fillRect/>
          </a:stretch>
        </p:blipFill>
        <p:spPr>
          <a:xfrm>
            <a:off x="806410" y="3250883"/>
            <a:ext cx="430054" cy="430054"/>
          </a:xfrm>
          <a:prstGeom prst="rect">
            <a:avLst/>
          </a:prstGeom>
        </p:spPr>
      </p:pic>
      <p:sp>
        <p:nvSpPr>
          <p:cNvPr id="6" name="Text 3"/>
          <p:cNvSpPr/>
          <p:nvPr/>
        </p:nvSpPr>
        <p:spPr>
          <a:xfrm>
            <a:off x="806410" y="3895963"/>
            <a:ext cx="2969062"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Lost in the Wilderness</a:t>
            </a:r>
            <a:endParaRPr lang="en-US" sz="2117" dirty="0"/>
          </a:p>
        </p:txBody>
      </p:sp>
      <p:sp>
        <p:nvSpPr>
          <p:cNvPr id="7" name="Text 4"/>
          <p:cNvSpPr/>
          <p:nvPr/>
        </p:nvSpPr>
        <p:spPr>
          <a:xfrm>
            <a:off x="806410" y="4360902"/>
            <a:ext cx="4124087" cy="1719858"/>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A wild pointer in C programming is an uninitialized pointer or a pointer that points to a memory location that is no longer in use. It's like being lost in the jungle with no clear path to follow.</a:t>
            </a:r>
            <a:endParaRPr lang="en-US" sz="1693" dirty="0"/>
          </a:p>
        </p:txBody>
      </p:sp>
      <p:pic>
        <p:nvPicPr>
          <p:cNvPr id="8" name="Image 1" descr="preencoded.png"/>
          <p:cNvPicPr>
            <a:picLocks noChangeAspect="1"/>
          </p:cNvPicPr>
          <p:nvPr/>
        </p:nvPicPr>
        <p:blipFill>
          <a:blip r:embed="rId4"/>
          <a:stretch>
            <a:fillRect/>
          </a:stretch>
        </p:blipFill>
        <p:spPr>
          <a:xfrm>
            <a:off x="5253037" y="3250883"/>
            <a:ext cx="430054" cy="430054"/>
          </a:xfrm>
          <a:prstGeom prst="rect">
            <a:avLst/>
          </a:prstGeom>
        </p:spPr>
      </p:pic>
      <p:sp>
        <p:nvSpPr>
          <p:cNvPr id="9" name="Text 5"/>
          <p:cNvSpPr/>
          <p:nvPr/>
        </p:nvSpPr>
        <p:spPr>
          <a:xfrm>
            <a:off x="5253037" y="3895963"/>
            <a:ext cx="3161109"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Unpredictable Behavior</a:t>
            </a:r>
            <a:endParaRPr lang="en-US" sz="2117" dirty="0"/>
          </a:p>
        </p:txBody>
      </p:sp>
      <p:sp>
        <p:nvSpPr>
          <p:cNvPr id="10" name="Text 6"/>
          <p:cNvSpPr/>
          <p:nvPr/>
        </p:nvSpPr>
        <p:spPr>
          <a:xfrm>
            <a:off x="5253037" y="4360902"/>
            <a:ext cx="4124206" cy="1719858"/>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When a program accesses the value of a wild pointer, it can lead to unpredictable behavior, crashes, or security vulnerabilities. It's like trying to find your way without a map or compass.</a:t>
            </a:r>
            <a:endParaRPr lang="en-US" sz="1693" dirty="0"/>
          </a:p>
        </p:txBody>
      </p:sp>
      <p:pic>
        <p:nvPicPr>
          <p:cNvPr id="11" name="Image 2" descr="preencoded.png"/>
          <p:cNvPicPr>
            <a:picLocks noChangeAspect="1"/>
          </p:cNvPicPr>
          <p:nvPr/>
        </p:nvPicPr>
        <p:blipFill>
          <a:blip r:embed="rId5"/>
          <a:stretch>
            <a:fillRect/>
          </a:stretch>
        </p:blipFill>
        <p:spPr>
          <a:xfrm>
            <a:off x="9699784" y="3250883"/>
            <a:ext cx="430054" cy="430054"/>
          </a:xfrm>
          <a:prstGeom prst="rect">
            <a:avLst/>
          </a:prstGeom>
        </p:spPr>
      </p:pic>
      <p:sp>
        <p:nvSpPr>
          <p:cNvPr id="12" name="Text 7"/>
          <p:cNvSpPr/>
          <p:nvPr/>
        </p:nvSpPr>
        <p:spPr>
          <a:xfrm>
            <a:off x="9699784" y="3895963"/>
            <a:ext cx="2688074" cy="335994"/>
          </a:xfrm>
          <a:prstGeom prst="rect">
            <a:avLst/>
          </a:prstGeom>
          <a:noFill/>
          <a:ln/>
        </p:spPr>
        <p:txBody>
          <a:bodyPr wrap="none" rtlCol="0" anchor="t"/>
          <a:lstStyle/>
          <a:p>
            <a:pPr marL="0" indent="0" algn="l">
              <a:lnSpc>
                <a:spcPts val="2646"/>
              </a:lnSpc>
              <a:buNone/>
            </a:pPr>
            <a:r>
              <a:rPr lang="en-US" sz="2117" b="1" dirty="0">
                <a:solidFill>
                  <a:srgbClr val="484237"/>
                </a:solidFill>
                <a:latin typeface="Gelasio" pitchFamily="34" charset="0"/>
                <a:ea typeface="Gelasio" pitchFamily="34" charset="-122"/>
                <a:cs typeface="Gelasio" pitchFamily="34" charset="-120"/>
              </a:rPr>
              <a:t>Caution Required</a:t>
            </a:r>
            <a:endParaRPr lang="en-US" sz="2117" dirty="0"/>
          </a:p>
        </p:txBody>
      </p:sp>
      <p:sp>
        <p:nvSpPr>
          <p:cNvPr id="13" name="Text 8"/>
          <p:cNvSpPr/>
          <p:nvPr/>
        </p:nvSpPr>
        <p:spPr>
          <a:xfrm>
            <a:off x="9699784" y="4360902"/>
            <a:ext cx="4124206" cy="1719858"/>
          </a:xfrm>
          <a:prstGeom prst="rect">
            <a:avLst/>
          </a:prstGeom>
          <a:noFill/>
          <a:ln/>
        </p:spPr>
        <p:txBody>
          <a:bodyPr wrap="square" rtlCol="0" anchor="t"/>
          <a:lstStyle/>
          <a:p>
            <a:pPr marL="0" indent="0" algn="l">
              <a:lnSpc>
                <a:spcPts val="2709"/>
              </a:lnSpc>
              <a:buNone/>
            </a:pPr>
            <a:r>
              <a:rPr lang="en-US" sz="1693" dirty="0">
                <a:solidFill>
                  <a:srgbClr val="746558"/>
                </a:solidFill>
                <a:latin typeface="Gelasio" pitchFamily="34" charset="0"/>
                <a:ea typeface="Gelasio" pitchFamily="34" charset="-122"/>
                <a:cs typeface="Gelasio" pitchFamily="34" charset="-120"/>
              </a:rPr>
              <a:t>Developers need to be extremely cautious when working with pointers to avoid creating wild pointers. It's like navigating through a dangerous wilderness where a misstep can have serious consequences.</a:t>
            </a:r>
            <a:endParaRPr lang="en-US" sz="16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06410" y="1183838"/>
            <a:ext cx="9038749"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Example: Accessing a wild pointer</a:t>
            </a:r>
            <a:endParaRPr lang="en-US" sz="4233" dirty="0"/>
          </a:p>
        </p:txBody>
      </p:sp>
      <p:sp>
        <p:nvSpPr>
          <p:cNvPr id="5" name="Text 3"/>
          <p:cNvSpPr/>
          <p:nvPr/>
        </p:nvSpPr>
        <p:spPr>
          <a:xfrm>
            <a:off x="806410" y="2371963"/>
            <a:ext cx="6246495" cy="275177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Accessing a wild pointer refers to the act of dereferencing an uninitialized pointer, which can lead to unpredictable behavior in a program. Wild pointers typically point to a memory location that hasn't been allocated, or they have been deallocated but not updated to NULL. When a wild pointer is accessed, it may lead to a segmentation fault, causing the program to crash. It can also result in the overwriting of unintended memory, potentially leading to data corruption or security vulnerabilities.</a:t>
            </a:r>
            <a:endParaRPr lang="en-US" sz="1693" dirty="0"/>
          </a:p>
        </p:txBody>
      </p:sp>
      <p:pic>
        <p:nvPicPr>
          <p:cNvPr id="6" name="Image 0" descr="preencoded.png"/>
          <p:cNvPicPr>
            <a:picLocks noChangeAspect="1"/>
          </p:cNvPicPr>
          <p:nvPr/>
        </p:nvPicPr>
        <p:blipFill>
          <a:blip r:embed="rId3"/>
          <a:stretch>
            <a:fillRect/>
          </a:stretch>
        </p:blipFill>
        <p:spPr>
          <a:xfrm>
            <a:off x="7585115" y="2420422"/>
            <a:ext cx="6246495" cy="43834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087160"/>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Function pointer</a:t>
            </a:r>
            <a:endParaRPr lang="en-US" sz="4233" dirty="0"/>
          </a:p>
        </p:txBody>
      </p:sp>
      <p:sp>
        <p:nvSpPr>
          <p:cNvPr id="6" name="Shape 3"/>
          <p:cNvSpPr/>
          <p:nvPr/>
        </p:nvSpPr>
        <p:spPr>
          <a:xfrm>
            <a:off x="806410" y="2249805"/>
            <a:ext cx="483870" cy="483870"/>
          </a:xfrm>
          <a:prstGeom prst="roundRect">
            <a:avLst>
              <a:gd name="adj" fmla="val 26667"/>
            </a:avLst>
          </a:prstGeom>
          <a:solidFill>
            <a:srgbClr val="EFE7D6"/>
          </a:solidFill>
          <a:ln/>
        </p:spPr>
      </p:sp>
      <p:sp>
        <p:nvSpPr>
          <p:cNvPr id="7" name="Text 4"/>
          <p:cNvSpPr/>
          <p:nvPr/>
        </p:nvSpPr>
        <p:spPr>
          <a:xfrm>
            <a:off x="972264" y="2290167"/>
            <a:ext cx="152162"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1</a:t>
            </a:r>
            <a:endParaRPr lang="en-US" sz="2540" dirty="0"/>
          </a:p>
        </p:txBody>
      </p:sp>
      <p:sp>
        <p:nvSpPr>
          <p:cNvPr id="8" name="Text 5"/>
          <p:cNvSpPr/>
          <p:nvPr/>
        </p:nvSpPr>
        <p:spPr>
          <a:xfrm>
            <a:off x="1505307" y="2323743"/>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Function Address</a:t>
            </a:r>
            <a:endParaRPr lang="en-US" sz="2117" dirty="0"/>
          </a:p>
        </p:txBody>
      </p:sp>
      <p:sp>
        <p:nvSpPr>
          <p:cNvPr id="9" name="Text 6"/>
          <p:cNvSpPr/>
          <p:nvPr/>
        </p:nvSpPr>
        <p:spPr>
          <a:xfrm>
            <a:off x="1505307" y="2788682"/>
            <a:ext cx="2959179" cy="2063829"/>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A function pointer stores the address of a function. It allows functions to be passed as arguments to other functions or used as return values.</a:t>
            </a:r>
            <a:endParaRPr lang="en-US" sz="1693" dirty="0"/>
          </a:p>
        </p:txBody>
      </p:sp>
      <p:sp>
        <p:nvSpPr>
          <p:cNvPr id="10" name="Shape 7"/>
          <p:cNvSpPr/>
          <p:nvPr/>
        </p:nvSpPr>
        <p:spPr>
          <a:xfrm>
            <a:off x="4679513" y="2249805"/>
            <a:ext cx="483870" cy="483870"/>
          </a:xfrm>
          <a:prstGeom prst="roundRect">
            <a:avLst>
              <a:gd name="adj" fmla="val 26667"/>
            </a:avLst>
          </a:prstGeom>
          <a:solidFill>
            <a:srgbClr val="EFE7D6"/>
          </a:solidFill>
          <a:ln/>
        </p:spPr>
      </p:sp>
      <p:sp>
        <p:nvSpPr>
          <p:cNvPr id="11" name="Text 8"/>
          <p:cNvSpPr/>
          <p:nvPr/>
        </p:nvSpPr>
        <p:spPr>
          <a:xfrm>
            <a:off x="4823698" y="2290167"/>
            <a:ext cx="195501"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2</a:t>
            </a:r>
            <a:endParaRPr lang="en-US" sz="2540" dirty="0"/>
          </a:p>
        </p:txBody>
      </p:sp>
      <p:sp>
        <p:nvSpPr>
          <p:cNvPr id="12" name="Text 9"/>
          <p:cNvSpPr/>
          <p:nvPr/>
        </p:nvSpPr>
        <p:spPr>
          <a:xfrm>
            <a:off x="5378410" y="2323743"/>
            <a:ext cx="2959179" cy="671989"/>
          </a:xfrm>
          <a:prstGeom prst="rect">
            <a:avLst/>
          </a:prstGeom>
          <a:noFill/>
          <a:ln/>
        </p:spPr>
        <p:txBody>
          <a:bodyPr wrap="squar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Flexible Callback Mechanism</a:t>
            </a:r>
            <a:endParaRPr lang="en-US" sz="2117" dirty="0"/>
          </a:p>
        </p:txBody>
      </p:sp>
      <p:sp>
        <p:nvSpPr>
          <p:cNvPr id="13" name="Text 10"/>
          <p:cNvSpPr/>
          <p:nvPr/>
        </p:nvSpPr>
        <p:spPr>
          <a:xfrm>
            <a:off x="5378410" y="3124676"/>
            <a:ext cx="2959179" cy="2407801"/>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Function pointers are essential for implementing callback mechanisms, where a function can call another function through a pointer, allowing for flexibility in program execution.</a:t>
            </a:r>
            <a:endParaRPr lang="en-US" sz="1693" dirty="0"/>
          </a:p>
        </p:txBody>
      </p:sp>
      <p:sp>
        <p:nvSpPr>
          <p:cNvPr id="14" name="Shape 11"/>
          <p:cNvSpPr/>
          <p:nvPr/>
        </p:nvSpPr>
        <p:spPr>
          <a:xfrm>
            <a:off x="806410" y="5915501"/>
            <a:ext cx="483870" cy="483870"/>
          </a:xfrm>
          <a:prstGeom prst="roundRect">
            <a:avLst>
              <a:gd name="adj" fmla="val 26667"/>
            </a:avLst>
          </a:prstGeom>
          <a:solidFill>
            <a:srgbClr val="EFE7D6"/>
          </a:solidFill>
          <a:ln/>
        </p:spPr>
      </p:sp>
      <p:sp>
        <p:nvSpPr>
          <p:cNvPr id="15" name="Text 12"/>
          <p:cNvSpPr/>
          <p:nvPr/>
        </p:nvSpPr>
        <p:spPr>
          <a:xfrm>
            <a:off x="951071" y="5955863"/>
            <a:ext cx="194429" cy="403146"/>
          </a:xfrm>
          <a:prstGeom prst="rect">
            <a:avLst/>
          </a:prstGeom>
          <a:noFill/>
          <a:ln/>
        </p:spPr>
        <p:txBody>
          <a:bodyPr wrap="none" rtlCol="0" anchor="t"/>
          <a:lstStyle/>
          <a:p>
            <a:pPr marL="0" indent="0" algn="ctr">
              <a:lnSpc>
                <a:spcPts val="3175"/>
              </a:lnSpc>
              <a:buNone/>
            </a:pPr>
            <a:r>
              <a:rPr lang="en-US" sz="2540" b="1" dirty="0">
                <a:solidFill>
                  <a:srgbClr val="484237"/>
                </a:solidFill>
                <a:latin typeface="Gelasio" pitchFamily="34" charset="0"/>
                <a:ea typeface="Gelasio" pitchFamily="34" charset="-122"/>
                <a:cs typeface="Gelasio" pitchFamily="34" charset="-120"/>
              </a:rPr>
              <a:t>3</a:t>
            </a:r>
            <a:endParaRPr lang="en-US" sz="2540" dirty="0"/>
          </a:p>
        </p:txBody>
      </p:sp>
      <p:sp>
        <p:nvSpPr>
          <p:cNvPr id="16" name="Text 13"/>
          <p:cNvSpPr/>
          <p:nvPr/>
        </p:nvSpPr>
        <p:spPr>
          <a:xfrm>
            <a:off x="1505307" y="5989439"/>
            <a:ext cx="3559612"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Dynamic Function Binding</a:t>
            </a:r>
            <a:endParaRPr lang="en-US" sz="2117" dirty="0"/>
          </a:p>
        </p:txBody>
      </p:sp>
      <p:sp>
        <p:nvSpPr>
          <p:cNvPr id="17" name="Text 14"/>
          <p:cNvSpPr/>
          <p:nvPr/>
        </p:nvSpPr>
        <p:spPr>
          <a:xfrm>
            <a:off x="1505307" y="6454378"/>
            <a:ext cx="6832283" cy="68794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They enable dynamic function binding, empowering the program to invoke functions at runtime based on specific conditions or user inputs.</a:t>
            </a:r>
            <a:endParaRPr lang="en-US" sz="169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7974271"/>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06410" y="255329"/>
            <a:ext cx="5376267" cy="672108"/>
          </a:xfrm>
          <a:prstGeom prst="rect">
            <a:avLst/>
          </a:prstGeom>
          <a:noFill/>
          <a:ln/>
        </p:spPr>
        <p:txBody>
          <a:bodyPr wrap="none" rtlCol="0" anchor="t"/>
          <a:lstStyle/>
          <a:p>
            <a:pPr marL="0" indent="0">
              <a:lnSpc>
                <a:spcPts val="5292"/>
              </a:lnSpc>
              <a:buNone/>
            </a:pPr>
            <a:r>
              <a:rPr lang="en-US" sz="4233" b="1" dirty="0">
                <a:solidFill>
                  <a:srgbClr val="484237"/>
                </a:solidFill>
                <a:latin typeface="Gelasio" pitchFamily="34" charset="0"/>
                <a:ea typeface="Gelasio" pitchFamily="34" charset="-122"/>
                <a:cs typeface="Gelasio" pitchFamily="34" charset="-120"/>
              </a:rPr>
              <a:t>Function pointer</a:t>
            </a:r>
            <a:endParaRPr lang="en-US" sz="4233" dirty="0"/>
          </a:p>
        </p:txBody>
      </p:sp>
      <p:sp>
        <p:nvSpPr>
          <p:cNvPr id="5" name="Text 3"/>
          <p:cNvSpPr/>
          <p:nvPr/>
        </p:nvSpPr>
        <p:spPr>
          <a:xfrm>
            <a:off x="795694" y="913982"/>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Declaration</a:t>
            </a:r>
            <a:endParaRPr lang="en-US" sz="2117" dirty="0"/>
          </a:p>
        </p:txBody>
      </p:sp>
      <p:sp>
        <p:nvSpPr>
          <p:cNvPr id="6" name="Text 4"/>
          <p:cNvSpPr/>
          <p:nvPr/>
        </p:nvSpPr>
        <p:spPr>
          <a:xfrm>
            <a:off x="795694" y="1465004"/>
            <a:ext cx="3988951" cy="4127659"/>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In C, a function pointer is a pointer that points to the address of a function. It is used to call a function indirectly, and it enables the implementation of features like callbacks and dynamic function invocation. To declare a function pointer, you specify the return type of the function it points to, the name of the pointer, and the parameters of the function. For example, a function pointer that points to a function taking an integer parameter and returning void would be declared as:</a:t>
            </a:r>
            <a:endParaRPr lang="en-US" sz="1693" dirty="0"/>
          </a:p>
        </p:txBody>
      </p:sp>
      <p:sp>
        <p:nvSpPr>
          <p:cNvPr id="7" name="Shape 5"/>
          <p:cNvSpPr/>
          <p:nvPr/>
        </p:nvSpPr>
        <p:spPr>
          <a:xfrm>
            <a:off x="795694" y="5834597"/>
            <a:ext cx="3988951" cy="666393"/>
          </a:xfrm>
          <a:prstGeom prst="roundRect">
            <a:avLst>
              <a:gd name="adj" fmla="val 19363"/>
            </a:avLst>
          </a:prstGeom>
          <a:solidFill>
            <a:srgbClr val="F5F2EF"/>
          </a:solidFill>
          <a:ln/>
        </p:spPr>
      </p:sp>
      <p:sp>
        <p:nvSpPr>
          <p:cNvPr id="8" name="Shape 6"/>
          <p:cNvSpPr/>
          <p:nvPr/>
        </p:nvSpPr>
        <p:spPr>
          <a:xfrm>
            <a:off x="784979" y="5834597"/>
            <a:ext cx="4010382" cy="666393"/>
          </a:xfrm>
          <a:prstGeom prst="roundRect">
            <a:avLst>
              <a:gd name="adj" fmla="val 4841"/>
            </a:avLst>
          </a:prstGeom>
          <a:solidFill>
            <a:srgbClr val="F5F2EF"/>
          </a:solidFill>
          <a:ln/>
        </p:spPr>
      </p:sp>
      <p:sp>
        <p:nvSpPr>
          <p:cNvPr id="9" name="Text 7"/>
          <p:cNvSpPr/>
          <p:nvPr/>
        </p:nvSpPr>
        <p:spPr>
          <a:xfrm>
            <a:off x="1000006" y="5995808"/>
            <a:ext cx="3580328" cy="343972"/>
          </a:xfrm>
          <a:prstGeom prst="rect">
            <a:avLst/>
          </a:prstGeom>
          <a:noFill/>
          <a:ln/>
        </p:spPr>
        <p:txBody>
          <a:bodyPr wrap="none" rtlCol="0" anchor="t"/>
          <a:lstStyle/>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void (*ptr)(int);</a:t>
            </a:r>
            <a:endParaRPr lang="en-US" sz="1693" dirty="0"/>
          </a:p>
        </p:txBody>
      </p:sp>
      <p:sp>
        <p:nvSpPr>
          <p:cNvPr id="10" name="Text 8"/>
          <p:cNvSpPr/>
          <p:nvPr/>
        </p:nvSpPr>
        <p:spPr>
          <a:xfrm>
            <a:off x="795694" y="6742925"/>
            <a:ext cx="3988951" cy="68794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 This declares a function pointer named 'ptr'.</a:t>
            </a:r>
            <a:endParaRPr lang="en-US" sz="1693" dirty="0"/>
          </a:p>
        </p:txBody>
      </p:sp>
      <p:sp>
        <p:nvSpPr>
          <p:cNvPr id="11" name="Text 9"/>
          <p:cNvSpPr/>
          <p:nvPr/>
        </p:nvSpPr>
        <p:spPr>
          <a:xfrm>
            <a:off x="5316855" y="913982"/>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Usage</a:t>
            </a:r>
            <a:endParaRPr lang="en-US" sz="2117" dirty="0"/>
          </a:p>
        </p:txBody>
      </p:sp>
      <p:sp>
        <p:nvSpPr>
          <p:cNvPr id="12" name="Text 10"/>
          <p:cNvSpPr/>
          <p:nvPr/>
        </p:nvSpPr>
        <p:spPr>
          <a:xfrm>
            <a:off x="5316855" y="1465004"/>
            <a:ext cx="3988951" cy="4127659"/>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Once a function pointer is declared, you can assign it the address of a compatible function. This allows for the dynamic invocation of functions based on different conditions or user input. For example, you can have an array of function pointers and use a loop to call different functions based on the elements of the array. Function pointers are particularly useful in implementing event handling, polymorphism, and other advanced programming techniques.</a:t>
            </a:r>
            <a:endParaRPr lang="en-US" sz="1693" dirty="0"/>
          </a:p>
        </p:txBody>
      </p:sp>
      <p:sp>
        <p:nvSpPr>
          <p:cNvPr id="13" name="Text 11"/>
          <p:cNvSpPr/>
          <p:nvPr/>
        </p:nvSpPr>
        <p:spPr>
          <a:xfrm>
            <a:off x="9838015" y="913982"/>
            <a:ext cx="2688074" cy="335994"/>
          </a:xfrm>
          <a:prstGeom prst="rect">
            <a:avLst/>
          </a:prstGeom>
          <a:noFill/>
          <a:ln/>
        </p:spPr>
        <p:txBody>
          <a:bodyPr wrap="none" rtlCol="0" anchor="t"/>
          <a:lstStyle/>
          <a:p>
            <a:pPr marL="0" indent="0">
              <a:lnSpc>
                <a:spcPts val="2646"/>
              </a:lnSpc>
              <a:buNone/>
            </a:pPr>
            <a:r>
              <a:rPr lang="en-US" sz="2117" b="1" dirty="0">
                <a:solidFill>
                  <a:srgbClr val="484237"/>
                </a:solidFill>
                <a:latin typeface="Gelasio" pitchFamily="34" charset="0"/>
                <a:ea typeface="Gelasio" pitchFamily="34" charset="-122"/>
                <a:cs typeface="Gelasio" pitchFamily="34" charset="-120"/>
              </a:rPr>
              <a:t>Example</a:t>
            </a:r>
            <a:endParaRPr lang="en-US" sz="2117" dirty="0"/>
          </a:p>
        </p:txBody>
      </p:sp>
      <p:sp>
        <p:nvSpPr>
          <p:cNvPr id="14" name="Text 12"/>
          <p:cNvSpPr/>
          <p:nvPr/>
        </p:nvSpPr>
        <p:spPr>
          <a:xfrm>
            <a:off x="9838015" y="1465004"/>
            <a:ext cx="3988951" cy="2751773"/>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Suppose we have a function named 'printMessage' that takes a string as an argument and prints it. We can declare a function pointer 'void (*ptr)(char*)' and then assign it the address of 'printMessage'. Later, we can call the function indirectly using the function pointer:</a:t>
            </a:r>
            <a:endParaRPr lang="en-US" sz="1693" dirty="0"/>
          </a:p>
        </p:txBody>
      </p:sp>
      <p:sp>
        <p:nvSpPr>
          <p:cNvPr id="15" name="Shape 13"/>
          <p:cNvSpPr/>
          <p:nvPr/>
        </p:nvSpPr>
        <p:spPr>
          <a:xfrm>
            <a:off x="9838015" y="4458711"/>
            <a:ext cx="3988951" cy="666393"/>
          </a:xfrm>
          <a:prstGeom prst="roundRect">
            <a:avLst>
              <a:gd name="adj" fmla="val 19363"/>
            </a:avLst>
          </a:prstGeom>
          <a:solidFill>
            <a:srgbClr val="F5F2EF"/>
          </a:solidFill>
          <a:ln/>
        </p:spPr>
      </p:sp>
      <p:sp>
        <p:nvSpPr>
          <p:cNvPr id="16" name="Shape 14"/>
          <p:cNvSpPr/>
          <p:nvPr/>
        </p:nvSpPr>
        <p:spPr>
          <a:xfrm>
            <a:off x="9827299" y="4458711"/>
            <a:ext cx="4010382" cy="666393"/>
          </a:xfrm>
          <a:prstGeom prst="roundRect">
            <a:avLst>
              <a:gd name="adj" fmla="val 4841"/>
            </a:avLst>
          </a:prstGeom>
          <a:solidFill>
            <a:srgbClr val="F5F2EF"/>
          </a:solidFill>
          <a:ln/>
        </p:spPr>
      </p:sp>
      <p:sp>
        <p:nvSpPr>
          <p:cNvPr id="17" name="Text 15"/>
          <p:cNvSpPr/>
          <p:nvPr/>
        </p:nvSpPr>
        <p:spPr>
          <a:xfrm>
            <a:off x="10042326" y="4619922"/>
            <a:ext cx="3580328" cy="343972"/>
          </a:xfrm>
          <a:prstGeom prst="rect">
            <a:avLst/>
          </a:prstGeom>
          <a:noFill/>
          <a:ln/>
        </p:spPr>
        <p:txBody>
          <a:bodyPr wrap="none" rtlCol="0" anchor="t"/>
          <a:lstStyle/>
          <a:p>
            <a:pPr marL="0" indent="0">
              <a:lnSpc>
                <a:spcPts val="2709"/>
              </a:lnSpc>
              <a:buNone/>
            </a:pPr>
            <a:r>
              <a:rPr lang="en-US" sz="1693" dirty="0">
                <a:solidFill>
                  <a:srgbClr val="746558"/>
                </a:solidFill>
                <a:highlight>
                  <a:srgbClr val="F5F2EF"/>
                </a:highlight>
                <a:latin typeface="Consolas" pitchFamily="34" charset="0"/>
                <a:ea typeface="Consolas" pitchFamily="34" charset="-122"/>
                <a:cs typeface="Consolas" pitchFamily="34" charset="-120"/>
              </a:rPr>
              <a:t>ptr("Hello, World!");</a:t>
            </a:r>
            <a:endParaRPr lang="en-US" sz="1693" dirty="0"/>
          </a:p>
        </p:txBody>
      </p:sp>
      <p:sp>
        <p:nvSpPr>
          <p:cNvPr id="18" name="Text 16"/>
          <p:cNvSpPr/>
          <p:nvPr/>
        </p:nvSpPr>
        <p:spPr>
          <a:xfrm>
            <a:off x="9838015" y="5367039"/>
            <a:ext cx="3988951" cy="1031915"/>
          </a:xfrm>
          <a:prstGeom prst="rect">
            <a:avLst/>
          </a:prstGeom>
          <a:noFill/>
          <a:ln/>
        </p:spPr>
        <p:txBody>
          <a:bodyPr wrap="square" rtlCol="0" anchor="t"/>
          <a:lstStyle/>
          <a:p>
            <a:pPr marL="0" indent="0">
              <a:lnSpc>
                <a:spcPts val="2709"/>
              </a:lnSpc>
              <a:buNone/>
            </a:pPr>
            <a:r>
              <a:rPr lang="en-US" sz="1693" dirty="0">
                <a:solidFill>
                  <a:srgbClr val="746558"/>
                </a:solidFill>
                <a:latin typeface="Gelasio" pitchFamily="34" charset="0"/>
                <a:ea typeface="Gelasio" pitchFamily="34" charset="-122"/>
                <a:cs typeface="Gelasio" pitchFamily="34" charset="-120"/>
              </a:rPr>
              <a:t> This would result in the same behavior as calling 'printMessage("Hello, World!");' directly.</a:t>
            </a:r>
            <a:endParaRPr lang="en-US" sz="169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1519</Words>
  <Application>Microsoft Office PowerPoint</Application>
  <PresentationFormat>Custom</PresentationFormat>
  <Paragraphs>86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Consolas</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4</cp:revision>
  <dcterms:created xsi:type="dcterms:W3CDTF">2024-02-25T09:28:52Z</dcterms:created>
  <dcterms:modified xsi:type="dcterms:W3CDTF">2024-03-02T06:23:36Z</dcterms:modified>
</cp:coreProperties>
</file>